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57" r:id="rId10"/>
    <p:sldId id="258" r:id="rId11"/>
    <p:sldId id="259" r:id="rId12"/>
    <p:sldId id="26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B1B8-A639-4F56-B515-B4B0466C2987}" type="datetimeFigureOut">
              <a:rPr lang="en-CA" smtClean="0"/>
              <a:t>2022-06-25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3F64-6430-40A6-99DC-5C115165D9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63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B1B8-A639-4F56-B515-B4B0466C2987}" type="datetimeFigureOut">
              <a:rPr lang="en-CA" smtClean="0"/>
              <a:t>2022-06-25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3F64-6430-40A6-99DC-5C115165D9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182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B1B8-A639-4F56-B515-B4B0466C2987}" type="datetimeFigureOut">
              <a:rPr lang="en-CA" smtClean="0"/>
              <a:t>2022-06-25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3F64-6430-40A6-99DC-5C115165D9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6971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B1B8-A639-4F56-B515-B4B0466C2987}" type="datetimeFigureOut">
              <a:rPr lang="en-CA" smtClean="0"/>
              <a:t>2022-06-25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3F64-6430-40A6-99DC-5C115165D9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0584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B1B8-A639-4F56-B515-B4B0466C2987}" type="datetimeFigureOut">
              <a:rPr lang="en-CA" smtClean="0"/>
              <a:t>2022-06-25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3F64-6430-40A6-99DC-5C115165D9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963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B1B8-A639-4F56-B515-B4B0466C2987}" type="datetimeFigureOut">
              <a:rPr lang="en-CA" smtClean="0"/>
              <a:t>2022-06-25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3F64-6430-40A6-99DC-5C115165D9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2902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B1B8-A639-4F56-B515-B4B0466C2987}" type="datetimeFigureOut">
              <a:rPr lang="en-CA" smtClean="0"/>
              <a:t>2022-06-25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3F64-6430-40A6-99DC-5C115165D9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4283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B1B8-A639-4F56-B515-B4B0466C2987}" type="datetimeFigureOut">
              <a:rPr lang="en-CA" smtClean="0"/>
              <a:t>2022-06-25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3F64-6430-40A6-99DC-5C115165D9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233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B1B8-A639-4F56-B515-B4B0466C2987}" type="datetimeFigureOut">
              <a:rPr lang="en-CA" smtClean="0"/>
              <a:t>2022-06-25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3F64-6430-40A6-99DC-5C115165D9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435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B1B8-A639-4F56-B515-B4B0466C2987}" type="datetimeFigureOut">
              <a:rPr lang="en-CA" smtClean="0"/>
              <a:t>2022-06-25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3F64-6430-40A6-99DC-5C115165D9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7351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B1B8-A639-4F56-B515-B4B0466C2987}" type="datetimeFigureOut">
              <a:rPr lang="en-CA" smtClean="0"/>
              <a:t>2022-06-25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3F64-6430-40A6-99DC-5C115165D9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008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83B1B8-A639-4F56-B515-B4B0466C2987}" type="datetimeFigureOut">
              <a:rPr lang="en-CA" smtClean="0"/>
              <a:t>2022-06-25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60A83F64-6430-40A6-99DC-5C115165D9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781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CE6EF-5843-49B2-B130-BCD4542F6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6573" y="1564105"/>
            <a:ext cx="7315200" cy="1864895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SQL </a:t>
            </a:r>
            <a:r>
              <a:rPr lang="en-US" dirty="0"/>
              <a:t>Interview Questions</a:t>
            </a:r>
            <a:br>
              <a:rPr lang="en-US" dirty="0"/>
            </a:br>
            <a:r>
              <a:rPr lang="en-US" sz="2200" dirty="0"/>
              <a:t>1</a:t>
            </a:r>
            <a:r>
              <a:rPr lang="en-US" sz="2200" baseline="30000" dirty="0"/>
              <a:t>st</a:t>
            </a:r>
            <a:r>
              <a:rPr lang="en-US" sz="2200" dirty="0"/>
              <a:t> Edition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B59E8A-C55E-449A-BABF-CF419C24C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0147" y="4475747"/>
            <a:ext cx="2302042" cy="818148"/>
          </a:xfrm>
        </p:spPr>
        <p:txBody>
          <a:bodyPr>
            <a:normAutofit lnSpcReduction="10000"/>
          </a:bodyPr>
          <a:lstStyle/>
          <a:p>
            <a:r>
              <a:rPr lang="en-CA" b="1" dirty="0"/>
              <a:t>Wei Jiang</a:t>
            </a:r>
          </a:p>
          <a:p>
            <a:r>
              <a:rPr lang="en-CA" b="1" dirty="0"/>
              <a:t>2022.06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6AFEF18C-3B3F-40E8-BB60-B4C8E0F97F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0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"/>
    </mc:Choice>
    <mc:Fallback xmlns="">
      <p:transition spd="slow" advTm="4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91206-B4DB-4827-8710-33713F496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latin typeface="+mn-lt"/>
              </a:rPr>
              <a:t>1. What are data types in SQL?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BCFB2-55AC-4E17-94C8-0BECC546B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107000"/>
              </a:lnSpc>
              <a:spcAft>
                <a:spcPts val="12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C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Character types</a:t>
            </a:r>
            <a:endParaRPr lang="en-CA" sz="20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12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Character (CHAR)</a:t>
            </a:r>
            <a:endParaRPr lang="en-CA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12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Character varying (VARCHAR)</a:t>
            </a:r>
            <a:endParaRPr lang="en-CA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12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Character large object (CLOB)</a:t>
            </a:r>
            <a:endParaRPr lang="en-CA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2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CA" sz="2000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National character types</a:t>
            </a:r>
          </a:p>
          <a:p>
            <a:pPr marL="800100" lvl="1" indent="-342900">
              <a:lnSpc>
                <a:spcPct val="107000"/>
              </a:lnSpc>
              <a:spcAft>
                <a:spcPts val="12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National character (NCHAR)</a:t>
            </a:r>
            <a:endParaRPr lang="en-CA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12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National character varying (NCHAR VARYING)</a:t>
            </a:r>
            <a:endParaRPr lang="en-CA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12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National character large object (NCLOB)</a:t>
            </a:r>
            <a:endParaRPr lang="en-CA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2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CA" sz="2000" dirty="0">
                <a:solidFill>
                  <a:srgbClr val="00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Binary types</a:t>
            </a:r>
          </a:p>
          <a:p>
            <a:pPr marL="800100" lvl="1" indent="-342900">
              <a:lnSpc>
                <a:spcPct val="107000"/>
              </a:lnSpc>
              <a:spcAft>
                <a:spcPts val="12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Binary (BINARY)</a:t>
            </a:r>
            <a:endParaRPr lang="en-CA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12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Binary varying (VARBINARY)</a:t>
            </a:r>
            <a:endParaRPr lang="en-CA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12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Binary large object (BLOB)</a:t>
            </a:r>
            <a:endParaRPr lang="en-CA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88159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B8C6-EA56-409E-AE47-575E9409A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latin typeface="+mn-lt"/>
              </a:rPr>
              <a:t>1. What are data types in SQL? (cont’d…)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A5F16-5146-4034-AEF4-8B1EC992B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07000"/>
              </a:lnSpc>
              <a:spcAft>
                <a:spcPts val="12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C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Numeric types</a:t>
            </a:r>
            <a:endParaRPr lang="en-CA" sz="20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12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Exact numeric types (NUMERIC, DECIMAL, SMALLINT, INTEGER, BIGINT)</a:t>
            </a:r>
            <a:endParaRPr lang="en-CA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12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Approximate numeric types (FLOAT, REAL, DOUBLE PRECISION)</a:t>
            </a:r>
            <a:endParaRPr lang="en-CA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12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Decimal floating-point type (DECFLOAT)</a:t>
            </a:r>
            <a:endParaRPr lang="en-CA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2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C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Datetime types (DATE, TIME, TIMESTAMP)</a:t>
            </a:r>
            <a:endParaRPr lang="en-CA" sz="20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2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C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Interval type (INTERVAL)</a:t>
            </a:r>
            <a:endParaRPr lang="en-CA" sz="20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2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C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Boolean</a:t>
            </a:r>
            <a:endParaRPr lang="en-CA" sz="20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2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C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XML</a:t>
            </a:r>
            <a:endParaRPr lang="en-CA" sz="20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2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C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JSON</a:t>
            </a:r>
            <a:endParaRPr lang="en-CA" sz="20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32649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4F53F-5174-4F99-B8E4-AEAC4E0C9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What is the difference between SQL and NoSQL?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3A938-238F-4AA0-8A9C-649FD86EE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SQL is used in the relational-based database; SQL stands for Structured Query Language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u="sng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Examples of relational DB software</a:t>
            </a:r>
            <a:endParaRPr lang="en-CA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Amazon Aurora, Greenplum, MariaDB, Microsoft SQL Server, SQL Azure (cloud-based), MySQL, Netezza, Omnis Studio, Oracle, PostgreSQL, Snowflake Cloud Data Warehouse, SQLite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CA" sz="18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NoSQL is used in the non-relational database; NoSQL databases are increasingly used in big data and real-time web applications (web 2.0); not-only-SQL means that it also supports SQL-like query languages and more than SQL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CA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0100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29E7-5174-45E9-ABAB-C88F0CE00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What is the difference between SQL and NoSQL? (Cont’d…)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A369F-A435-441A-9607-277D24BFA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510" y="752475"/>
            <a:ext cx="7315200" cy="17145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u="sng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Examples of non-relational database software:</a:t>
            </a:r>
            <a:endParaRPr lang="en-CA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Azure Cosmos DB, Amazon DynamoDB, MongoDB, Google Could </a:t>
            </a:r>
            <a:r>
              <a:rPr lang="en-CA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Datasore</a:t>
            </a:r>
            <a:endParaRPr lang="en-CA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011919B0-DEA1-4E64-A597-B4F42CEC8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510" y="1944678"/>
            <a:ext cx="7458710" cy="405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623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D7D65-4624-4D20-89DA-AF6908E7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latin typeface="+mn-lt"/>
              </a:rPr>
              <a:t>3. What is RDBMS?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1A93E-2105-4A6A-88EE-AFB102829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Relational database management system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u="sng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Database</a:t>
            </a: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is an organized collection of data stored and accessed electronically. Small databases can be stored on a file system, while large databases are hosted on computer clusters or cloud storage.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u="sng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Database management system (DBMS)</a:t>
            </a: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is the software that interacts with end users, applications, and the database itself to capture and analyze the data.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800" u="sng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Database models:</a:t>
            </a: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relational databases (in the 1980s); non-relational databases (in the 2000s)</a:t>
            </a:r>
          </a:p>
        </p:txBody>
      </p:sp>
    </p:spTree>
    <p:extLst>
      <p:ext uri="{BB962C8B-B14F-4D97-AF65-F5344CB8AC3E}">
        <p14:creationId xmlns:p14="http://schemas.microsoft.com/office/powerpoint/2010/main" val="4225841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41C2D-6EC7-4852-8070-BFFAF1942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latin typeface="+mn-lt"/>
              </a:rPr>
              <a:t>4. What are database languages?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7B7AE-C12C-4187-8F54-C513CB484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0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Data control language (DCL): controls access to data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0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Data definition language (DDL): create, alter, drop, truncate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0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Data manipulation language (DML): select, insert, update, delete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0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Data query language (DQL): allows searching for information and computing derived information</a:t>
            </a:r>
          </a:p>
        </p:txBody>
      </p:sp>
    </p:spTree>
    <p:extLst>
      <p:ext uri="{BB962C8B-B14F-4D97-AF65-F5344CB8AC3E}">
        <p14:creationId xmlns:p14="http://schemas.microsoft.com/office/powerpoint/2010/main" val="1291677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39A65-1754-4D17-8234-4799DD42C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 How to standardize a relational-based data structure?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40829-7B2B-4F55-9A22-A93F0BCC5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CA" sz="2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Normalization: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Process of organizing data into multiple tables to reduce redundancy and prevent inconsistencies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1NF: Eliminate repeating groups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2NF: Eliminate redundant data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3NF: Eliminate columns not dependent on key field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4NF: Isolate independent multiple relationships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5NF: Isolate semantically related multiple relationships</a:t>
            </a:r>
          </a:p>
        </p:txBody>
      </p:sp>
    </p:spTree>
    <p:extLst>
      <p:ext uri="{BB962C8B-B14F-4D97-AF65-F5344CB8AC3E}">
        <p14:creationId xmlns:p14="http://schemas.microsoft.com/office/powerpoint/2010/main" val="411628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9DC5F-1626-455D-A91D-C345FA402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CA" sz="3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What is an index? What are types of indexes?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DF677-4222-490C-8E99-B2F560752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188" y="875545"/>
            <a:ext cx="8795587" cy="1604985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Index allows the database to find data fast without reading the whole table;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It is used to search for information that meets a certain criterion in the database.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Example: B-Tree Index </a:t>
            </a:r>
            <a:endParaRPr lang="en-CA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A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D6559CA-5324-4DBD-AF92-2DE53EDC5A5D}"/>
              </a:ext>
            </a:extLst>
          </p:cNvPr>
          <p:cNvGrpSpPr/>
          <p:nvPr/>
        </p:nvGrpSpPr>
        <p:grpSpPr>
          <a:xfrm>
            <a:off x="5518984" y="4229098"/>
            <a:ext cx="5772150" cy="2209802"/>
            <a:chOff x="5252284" y="3189538"/>
            <a:chExt cx="5772150" cy="220980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00EFE66-7EE4-44AD-AE50-558492D7DDC6}"/>
                </a:ext>
              </a:extLst>
            </p:cNvPr>
            <p:cNvGrpSpPr/>
            <p:nvPr/>
          </p:nvGrpSpPr>
          <p:grpSpPr>
            <a:xfrm>
              <a:off x="5252284" y="3189538"/>
              <a:ext cx="5772150" cy="2209802"/>
              <a:chOff x="3247020" y="2891464"/>
              <a:chExt cx="5772150" cy="2209802"/>
            </a:xfrm>
          </p:grpSpPr>
          <p:sp>
            <p:nvSpPr>
              <p:cNvPr id="4" name="Flowchart: Document 3">
                <a:extLst>
                  <a:ext uri="{FF2B5EF4-FFF2-40B4-BE49-F238E27FC236}">
                    <a16:creationId xmlns:a16="http://schemas.microsoft.com/office/drawing/2014/main" id="{2BABA06B-1201-4A6F-84B4-64ED48CF5AEB}"/>
                  </a:ext>
                </a:extLst>
              </p:cNvPr>
              <p:cNvSpPr/>
              <p:nvPr/>
            </p:nvSpPr>
            <p:spPr>
              <a:xfrm>
                <a:off x="5863389" y="2891464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ln w="0"/>
                    <a:solidFill>
                      <a:schemeClr val="tx1"/>
                    </a:solidFill>
                  </a:rPr>
                  <a:t>0-300</a:t>
                </a:r>
                <a:endParaRPr lang="en-CA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Flowchart: Document 7">
                <a:extLst>
                  <a:ext uri="{FF2B5EF4-FFF2-40B4-BE49-F238E27FC236}">
                    <a16:creationId xmlns:a16="http://schemas.microsoft.com/office/drawing/2014/main" id="{4DD4962E-D939-47D3-AF7D-9E2BED5596A8}"/>
                  </a:ext>
                </a:extLst>
              </p:cNvPr>
              <p:cNvSpPr/>
              <p:nvPr/>
            </p:nvSpPr>
            <p:spPr>
              <a:xfrm>
                <a:off x="3933823" y="3676233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solidFill>
                      <a:schemeClr val="tx1"/>
                    </a:solidFill>
                  </a:rPr>
                  <a:t>0-100</a:t>
                </a:r>
              </a:p>
            </p:txBody>
          </p:sp>
          <p:sp>
            <p:nvSpPr>
              <p:cNvPr id="9" name="Flowchart: Document 8">
                <a:extLst>
                  <a:ext uri="{FF2B5EF4-FFF2-40B4-BE49-F238E27FC236}">
                    <a16:creationId xmlns:a16="http://schemas.microsoft.com/office/drawing/2014/main" id="{156D7E39-B096-4BCD-9778-0953C99184AD}"/>
                  </a:ext>
                </a:extLst>
              </p:cNvPr>
              <p:cNvSpPr/>
              <p:nvPr/>
            </p:nvSpPr>
            <p:spPr>
              <a:xfrm>
                <a:off x="5919536" y="3676233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solidFill>
                      <a:schemeClr val="tx1"/>
                    </a:solidFill>
                  </a:rPr>
                  <a:t>101-200</a:t>
                </a:r>
              </a:p>
            </p:txBody>
          </p:sp>
          <p:sp>
            <p:nvSpPr>
              <p:cNvPr id="10" name="Flowchart: Document 9">
                <a:extLst>
                  <a:ext uri="{FF2B5EF4-FFF2-40B4-BE49-F238E27FC236}">
                    <a16:creationId xmlns:a16="http://schemas.microsoft.com/office/drawing/2014/main" id="{620365C5-4E8E-453E-BDC1-50B343518D1E}"/>
                  </a:ext>
                </a:extLst>
              </p:cNvPr>
              <p:cNvSpPr/>
              <p:nvPr/>
            </p:nvSpPr>
            <p:spPr>
              <a:xfrm>
                <a:off x="7903743" y="3676233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solidFill>
                      <a:schemeClr val="tx1"/>
                    </a:solidFill>
                  </a:rPr>
                  <a:t>201-300</a:t>
                </a:r>
              </a:p>
            </p:txBody>
          </p:sp>
          <p:sp>
            <p:nvSpPr>
              <p:cNvPr id="11" name="Flowchart: Document 10">
                <a:extLst>
                  <a:ext uri="{FF2B5EF4-FFF2-40B4-BE49-F238E27FC236}">
                    <a16:creationId xmlns:a16="http://schemas.microsoft.com/office/drawing/2014/main" id="{520AFC84-641F-400E-9DF0-5A2F7787085F}"/>
                  </a:ext>
                </a:extLst>
              </p:cNvPr>
              <p:cNvSpPr/>
              <p:nvPr/>
            </p:nvSpPr>
            <p:spPr>
              <a:xfrm>
                <a:off x="3933823" y="4598530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solidFill>
                      <a:schemeClr val="tx1"/>
                    </a:solidFill>
                  </a:rPr>
                  <a:t>31-60</a:t>
                </a:r>
              </a:p>
            </p:txBody>
          </p:sp>
          <p:sp>
            <p:nvSpPr>
              <p:cNvPr id="12" name="Flowchart: Document 11">
                <a:extLst>
                  <a:ext uri="{FF2B5EF4-FFF2-40B4-BE49-F238E27FC236}">
                    <a16:creationId xmlns:a16="http://schemas.microsoft.com/office/drawing/2014/main" id="{3092C435-C311-45E1-BD78-C97D4E24F22E}"/>
                  </a:ext>
                </a:extLst>
              </p:cNvPr>
              <p:cNvSpPr/>
              <p:nvPr/>
            </p:nvSpPr>
            <p:spPr>
              <a:xfrm>
                <a:off x="3247020" y="4598530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solidFill>
                      <a:schemeClr val="tx1"/>
                    </a:solidFill>
                  </a:rPr>
                  <a:t>0-30</a:t>
                </a:r>
              </a:p>
            </p:txBody>
          </p:sp>
          <p:sp>
            <p:nvSpPr>
              <p:cNvPr id="13" name="Flowchart: Document 12">
                <a:extLst>
                  <a:ext uri="{FF2B5EF4-FFF2-40B4-BE49-F238E27FC236}">
                    <a16:creationId xmlns:a16="http://schemas.microsoft.com/office/drawing/2014/main" id="{D46AF595-B2C4-40FC-8EF7-3C6296C27B02}"/>
                  </a:ext>
                </a:extLst>
              </p:cNvPr>
              <p:cNvSpPr/>
              <p:nvPr/>
            </p:nvSpPr>
            <p:spPr>
              <a:xfrm>
                <a:off x="4577012" y="4590509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solidFill>
                      <a:schemeClr val="tx1"/>
                    </a:solidFill>
                  </a:rPr>
                  <a:t>61-100</a:t>
                </a:r>
              </a:p>
            </p:txBody>
          </p:sp>
          <p:sp>
            <p:nvSpPr>
              <p:cNvPr id="14" name="Flowchart: Document 13">
                <a:extLst>
                  <a:ext uri="{FF2B5EF4-FFF2-40B4-BE49-F238E27FC236}">
                    <a16:creationId xmlns:a16="http://schemas.microsoft.com/office/drawing/2014/main" id="{AC22F6A0-EF0C-4E74-97B1-018013F22705}"/>
                  </a:ext>
                </a:extLst>
              </p:cNvPr>
              <p:cNvSpPr/>
              <p:nvPr/>
            </p:nvSpPr>
            <p:spPr>
              <a:xfrm>
                <a:off x="5263814" y="4598530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solidFill>
                      <a:schemeClr val="tx1"/>
                    </a:solidFill>
                  </a:rPr>
                  <a:t>101-130</a:t>
                </a:r>
              </a:p>
            </p:txBody>
          </p:sp>
          <p:sp>
            <p:nvSpPr>
              <p:cNvPr id="15" name="Flowchart: Document 14">
                <a:extLst>
                  <a:ext uri="{FF2B5EF4-FFF2-40B4-BE49-F238E27FC236}">
                    <a16:creationId xmlns:a16="http://schemas.microsoft.com/office/drawing/2014/main" id="{7736F489-25BF-41CE-A1C8-15B2882CC69C}"/>
                  </a:ext>
                </a:extLst>
              </p:cNvPr>
              <p:cNvSpPr/>
              <p:nvPr/>
            </p:nvSpPr>
            <p:spPr>
              <a:xfrm>
                <a:off x="5892464" y="4590509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solidFill>
                      <a:schemeClr val="tx1"/>
                    </a:solidFill>
                  </a:rPr>
                  <a:t>131-160</a:t>
                </a:r>
              </a:p>
            </p:txBody>
          </p:sp>
          <p:sp>
            <p:nvSpPr>
              <p:cNvPr id="16" name="Flowchart: Document 15">
                <a:extLst>
                  <a:ext uri="{FF2B5EF4-FFF2-40B4-BE49-F238E27FC236}">
                    <a16:creationId xmlns:a16="http://schemas.microsoft.com/office/drawing/2014/main" id="{D8274569-21F3-4D5F-B1A3-FF50E5F704B9}"/>
                  </a:ext>
                </a:extLst>
              </p:cNvPr>
              <p:cNvSpPr/>
              <p:nvPr/>
            </p:nvSpPr>
            <p:spPr>
              <a:xfrm>
                <a:off x="6521114" y="4598530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solidFill>
                      <a:schemeClr val="tx1"/>
                    </a:solidFill>
                  </a:rPr>
                  <a:t>161-200</a:t>
                </a:r>
              </a:p>
            </p:txBody>
          </p:sp>
          <p:sp>
            <p:nvSpPr>
              <p:cNvPr id="17" name="Flowchart: Document 16">
                <a:extLst>
                  <a:ext uri="{FF2B5EF4-FFF2-40B4-BE49-F238E27FC236}">
                    <a16:creationId xmlns:a16="http://schemas.microsoft.com/office/drawing/2014/main" id="{C596F060-654C-471A-9E52-D40AD10516D4}"/>
                  </a:ext>
                </a:extLst>
              </p:cNvPr>
              <p:cNvSpPr/>
              <p:nvPr/>
            </p:nvSpPr>
            <p:spPr>
              <a:xfrm>
                <a:off x="7207916" y="4598530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solidFill>
                      <a:schemeClr val="tx1"/>
                    </a:solidFill>
                  </a:rPr>
                  <a:t>201-230</a:t>
                </a:r>
              </a:p>
            </p:txBody>
          </p:sp>
          <p:sp>
            <p:nvSpPr>
              <p:cNvPr id="18" name="Flowchart: Document 17">
                <a:extLst>
                  <a:ext uri="{FF2B5EF4-FFF2-40B4-BE49-F238E27FC236}">
                    <a16:creationId xmlns:a16="http://schemas.microsoft.com/office/drawing/2014/main" id="{3E9D5188-5F1D-4BCB-B6B0-710A54473D12}"/>
                  </a:ext>
                </a:extLst>
              </p:cNvPr>
              <p:cNvSpPr/>
              <p:nvPr/>
            </p:nvSpPr>
            <p:spPr>
              <a:xfrm>
                <a:off x="7867146" y="4590509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solidFill>
                      <a:schemeClr val="tx1"/>
                    </a:solidFill>
                  </a:rPr>
                  <a:t>231-260</a:t>
                </a:r>
              </a:p>
            </p:txBody>
          </p:sp>
          <p:sp>
            <p:nvSpPr>
              <p:cNvPr id="19" name="Flowchart: Document 18">
                <a:extLst>
                  <a:ext uri="{FF2B5EF4-FFF2-40B4-BE49-F238E27FC236}">
                    <a16:creationId xmlns:a16="http://schemas.microsoft.com/office/drawing/2014/main" id="{DF54CB83-4A36-4FA3-8FE6-5E25973104D2}"/>
                  </a:ext>
                </a:extLst>
              </p:cNvPr>
              <p:cNvSpPr/>
              <p:nvPr/>
            </p:nvSpPr>
            <p:spPr>
              <a:xfrm>
                <a:off x="8553948" y="4590509"/>
                <a:ext cx="465222" cy="502736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900" b="1" dirty="0">
                    <a:solidFill>
                      <a:schemeClr val="tx1"/>
                    </a:solidFill>
                  </a:rPr>
                  <a:t>261-300</a:t>
                </a:r>
              </a:p>
            </p:txBody>
          </p:sp>
          <p:cxnSp>
            <p:nvCxnSpPr>
              <p:cNvPr id="21" name="Connector: Elbow 20">
                <a:extLst>
                  <a:ext uri="{FF2B5EF4-FFF2-40B4-BE49-F238E27FC236}">
                    <a16:creationId xmlns:a16="http://schemas.microsoft.com/office/drawing/2014/main" id="{75A0ED67-EB69-46D4-AA27-A301FE5406C0}"/>
                  </a:ext>
                </a:extLst>
              </p:cNvPr>
              <p:cNvCxnSpPr>
                <a:stCxn id="4" idx="2"/>
                <a:endCxn id="9" idx="0"/>
              </p:cNvCxnSpPr>
              <p:nvPr/>
            </p:nvCxnSpPr>
            <p:spPr>
              <a:xfrm rot="16200000" flipH="1">
                <a:off x="5966439" y="3490524"/>
                <a:ext cx="315269" cy="56147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or: Elbow 22">
                <a:extLst>
                  <a:ext uri="{FF2B5EF4-FFF2-40B4-BE49-F238E27FC236}">
                    <a16:creationId xmlns:a16="http://schemas.microsoft.com/office/drawing/2014/main" id="{6B563452-47C4-4107-B7EC-87D502F935D0}"/>
                  </a:ext>
                </a:extLst>
              </p:cNvPr>
              <p:cNvCxnSpPr>
                <a:endCxn id="8" idx="0"/>
              </p:cNvCxnSpPr>
              <p:nvPr/>
            </p:nvCxnSpPr>
            <p:spPr>
              <a:xfrm rot="10800000" flipV="1">
                <a:off x="4166435" y="3521241"/>
                <a:ext cx="1958641" cy="154991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or: Elbow 24">
                <a:extLst>
                  <a:ext uri="{FF2B5EF4-FFF2-40B4-BE49-F238E27FC236}">
                    <a16:creationId xmlns:a16="http://schemas.microsoft.com/office/drawing/2014/main" id="{2AF63A07-FB6E-4F21-88D6-12A9F3F0C6BE}"/>
                  </a:ext>
                </a:extLst>
              </p:cNvPr>
              <p:cNvCxnSpPr>
                <a:endCxn id="10" idx="0"/>
              </p:cNvCxnSpPr>
              <p:nvPr/>
            </p:nvCxnSpPr>
            <p:spPr>
              <a:xfrm>
                <a:off x="6152147" y="3518597"/>
                <a:ext cx="1984207" cy="157636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or: Elbow 26">
                <a:extLst>
                  <a:ext uri="{FF2B5EF4-FFF2-40B4-BE49-F238E27FC236}">
                    <a16:creationId xmlns:a16="http://schemas.microsoft.com/office/drawing/2014/main" id="{4340E089-109E-4BD2-AB59-9EC55F02D143}"/>
                  </a:ext>
                </a:extLst>
              </p:cNvPr>
              <p:cNvCxnSpPr>
                <a:stCxn id="8" idx="2"/>
                <a:endCxn id="11" idx="0"/>
              </p:cNvCxnSpPr>
              <p:nvPr/>
            </p:nvCxnSpPr>
            <p:spPr>
              <a:xfrm rot="5400000">
                <a:off x="3940036" y="4372131"/>
                <a:ext cx="452797" cy="12700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or: Elbow 28">
                <a:extLst>
                  <a:ext uri="{FF2B5EF4-FFF2-40B4-BE49-F238E27FC236}">
                    <a16:creationId xmlns:a16="http://schemas.microsoft.com/office/drawing/2014/main" id="{1AC130DE-24B4-4058-9E39-110B4915F3D8}"/>
                  </a:ext>
                </a:extLst>
              </p:cNvPr>
              <p:cNvCxnSpPr>
                <a:endCxn id="12" idx="0"/>
              </p:cNvCxnSpPr>
              <p:nvPr/>
            </p:nvCxnSpPr>
            <p:spPr>
              <a:xfrm rot="10800000" flipV="1">
                <a:off x="3479631" y="4344570"/>
                <a:ext cx="650626" cy="253959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or: Elbow 30">
                <a:extLst>
                  <a:ext uri="{FF2B5EF4-FFF2-40B4-BE49-F238E27FC236}">
                    <a16:creationId xmlns:a16="http://schemas.microsoft.com/office/drawing/2014/main" id="{AB097DC9-B195-47FA-8FD0-5870703F33B9}"/>
                  </a:ext>
                </a:extLst>
              </p:cNvPr>
              <p:cNvCxnSpPr>
                <a:endCxn id="13" idx="0"/>
              </p:cNvCxnSpPr>
              <p:nvPr/>
            </p:nvCxnSpPr>
            <p:spPr>
              <a:xfrm>
                <a:off x="4183771" y="4333961"/>
                <a:ext cx="625852" cy="256548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or: Elbow 32">
                <a:extLst>
                  <a:ext uri="{FF2B5EF4-FFF2-40B4-BE49-F238E27FC236}">
                    <a16:creationId xmlns:a16="http://schemas.microsoft.com/office/drawing/2014/main" id="{664347D9-0A27-4F08-A468-EB37DE974086}"/>
                  </a:ext>
                </a:extLst>
              </p:cNvPr>
              <p:cNvCxnSpPr>
                <a:stCxn id="9" idx="2"/>
                <a:endCxn id="15" idx="0"/>
              </p:cNvCxnSpPr>
              <p:nvPr/>
            </p:nvCxnSpPr>
            <p:spPr>
              <a:xfrm rot="5400000">
                <a:off x="5916223" y="4354585"/>
                <a:ext cx="444776" cy="27072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26AE9F14-5282-4EE3-A980-F91F960D94A5}"/>
                  </a:ext>
                </a:extLst>
              </p:cNvPr>
              <p:cNvCxnSpPr>
                <a:endCxn id="14" idx="0"/>
              </p:cNvCxnSpPr>
              <p:nvPr/>
            </p:nvCxnSpPr>
            <p:spPr>
              <a:xfrm rot="10800000" flipV="1">
                <a:off x="5496425" y="4344570"/>
                <a:ext cx="627648" cy="253960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or: Elbow 36">
                <a:extLst>
                  <a:ext uri="{FF2B5EF4-FFF2-40B4-BE49-F238E27FC236}">
                    <a16:creationId xmlns:a16="http://schemas.microsoft.com/office/drawing/2014/main" id="{39F46524-BDD9-43A9-8F0D-97CE74647B47}"/>
                  </a:ext>
                </a:extLst>
              </p:cNvPr>
              <p:cNvCxnSpPr>
                <a:endCxn id="16" idx="0"/>
              </p:cNvCxnSpPr>
              <p:nvPr/>
            </p:nvCxnSpPr>
            <p:spPr>
              <a:xfrm>
                <a:off x="6169941" y="4344570"/>
                <a:ext cx="583784" cy="253960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or: Elbow 38">
                <a:extLst>
                  <a:ext uri="{FF2B5EF4-FFF2-40B4-BE49-F238E27FC236}">
                    <a16:creationId xmlns:a16="http://schemas.microsoft.com/office/drawing/2014/main" id="{9C886B2A-4B78-4105-9A33-4F7D49ACA956}"/>
                  </a:ext>
                </a:extLst>
              </p:cNvPr>
              <p:cNvCxnSpPr>
                <a:stCxn id="10" idx="2"/>
                <a:endCxn id="18" idx="0"/>
              </p:cNvCxnSpPr>
              <p:nvPr/>
            </p:nvCxnSpPr>
            <p:spPr>
              <a:xfrm rot="5400000">
                <a:off x="7895668" y="4349823"/>
                <a:ext cx="444776" cy="36597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FC12C798-C8E9-4776-B7EA-D5B2E4EA125C}"/>
                  </a:ext>
                </a:extLst>
              </p:cNvPr>
              <p:cNvCxnSpPr>
                <a:endCxn id="17" idx="0"/>
              </p:cNvCxnSpPr>
              <p:nvPr/>
            </p:nvCxnSpPr>
            <p:spPr>
              <a:xfrm rot="10800000" flipV="1">
                <a:off x="7440528" y="4378480"/>
                <a:ext cx="670261" cy="220049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or: Elbow 42">
                <a:extLst>
                  <a:ext uri="{FF2B5EF4-FFF2-40B4-BE49-F238E27FC236}">
                    <a16:creationId xmlns:a16="http://schemas.microsoft.com/office/drawing/2014/main" id="{18166A82-EA6F-42D5-A88D-E5AAA90987B4}"/>
                  </a:ext>
                </a:extLst>
              </p:cNvPr>
              <p:cNvCxnSpPr>
                <a:endCxn id="19" idx="0"/>
              </p:cNvCxnSpPr>
              <p:nvPr/>
            </p:nvCxnSpPr>
            <p:spPr>
              <a:xfrm>
                <a:off x="8136354" y="4378481"/>
                <a:ext cx="650205" cy="212028"/>
              </a:xfrm>
              <a:prstGeom prst="bentConnector2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Arrow: Right 45">
              <a:extLst>
                <a:ext uri="{FF2B5EF4-FFF2-40B4-BE49-F238E27FC236}">
                  <a16:creationId xmlns:a16="http://schemas.microsoft.com/office/drawing/2014/main" id="{178F1C59-67CF-4808-AC77-6606836F5514}"/>
                </a:ext>
              </a:extLst>
            </p:cNvPr>
            <p:cNvSpPr/>
            <p:nvPr/>
          </p:nvSpPr>
          <p:spPr>
            <a:xfrm>
              <a:off x="9063788" y="3474160"/>
              <a:ext cx="298783" cy="154991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514ECE29-CB3D-4F74-AE1A-D9FF2138658B}"/>
                </a:ext>
              </a:extLst>
            </p:cNvPr>
            <p:cNvSpPr/>
            <p:nvPr/>
          </p:nvSpPr>
          <p:spPr>
            <a:xfrm rot="10800000">
              <a:off x="6898106" y="3462534"/>
              <a:ext cx="298783" cy="154991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aphicFrame>
        <p:nvGraphicFramePr>
          <p:cNvPr id="49" name="Table 49">
            <a:extLst>
              <a:ext uri="{FF2B5EF4-FFF2-40B4-BE49-F238E27FC236}">
                <a16:creationId xmlns:a16="http://schemas.microsoft.com/office/drawing/2014/main" id="{7A5BD75E-FBF7-46C1-9138-865578133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814897"/>
              </p:ext>
            </p:extLst>
          </p:nvPr>
        </p:nvGraphicFramePr>
        <p:xfrm>
          <a:off x="3635749" y="2280460"/>
          <a:ext cx="3278187" cy="2014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2729">
                  <a:extLst>
                    <a:ext uri="{9D8B030D-6E8A-4147-A177-3AD203B41FA5}">
                      <a16:colId xmlns:a16="http://schemas.microsoft.com/office/drawing/2014/main" val="3290791253"/>
                    </a:ext>
                  </a:extLst>
                </a:gridCol>
                <a:gridCol w="1092729">
                  <a:extLst>
                    <a:ext uri="{9D8B030D-6E8A-4147-A177-3AD203B41FA5}">
                      <a16:colId xmlns:a16="http://schemas.microsoft.com/office/drawing/2014/main" val="1731367460"/>
                    </a:ext>
                  </a:extLst>
                </a:gridCol>
                <a:gridCol w="1092729">
                  <a:extLst>
                    <a:ext uri="{9D8B030D-6E8A-4147-A177-3AD203B41FA5}">
                      <a16:colId xmlns:a16="http://schemas.microsoft.com/office/drawing/2014/main" val="1374728760"/>
                    </a:ext>
                  </a:extLst>
                </a:gridCol>
              </a:tblGrid>
              <a:tr h="335784">
                <a:tc>
                  <a:txBody>
                    <a:bodyPr/>
                    <a:lstStyle/>
                    <a:p>
                      <a:pPr algn="ctr"/>
                      <a:r>
                        <a:rPr lang="en-CA" sz="1200" dirty="0" err="1"/>
                        <a:t>Student_ID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dirty="0" err="1"/>
                        <a:t>Student_Nm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dirty="0"/>
                        <a:t>Subject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1207"/>
                  </a:ext>
                </a:extLst>
              </a:tr>
              <a:tr h="335784">
                <a:tc>
                  <a:txBody>
                    <a:bodyPr/>
                    <a:lstStyle/>
                    <a:p>
                      <a:pPr algn="ctr"/>
                      <a:r>
                        <a:rPr lang="en-CA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dirty="0"/>
                        <a:t>Sally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dirty="0"/>
                        <a:t>Mathematics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618101"/>
                  </a:ext>
                </a:extLst>
              </a:tr>
              <a:tr h="335784">
                <a:tc>
                  <a:txBody>
                    <a:bodyPr/>
                    <a:lstStyle/>
                    <a:p>
                      <a:pPr algn="ctr"/>
                      <a:r>
                        <a:rPr lang="en-CA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Physics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6280"/>
                  </a:ext>
                </a:extLst>
              </a:tr>
              <a:tr h="335784">
                <a:tc>
                  <a:txBody>
                    <a:bodyPr/>
                    <a:lstStyle/>
                    <a:p>
                      <a:pPr algn="ctr"/>
                      <a:r>
                        <a:rPr lang="en-CA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dirty="0" err="1"/>
                        <a:t>AIlie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Economics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935058"/>
                  </a:ext>
                </a:extLst>
              </a:tr>
              <a:tr h="335784">
                <a:tc>
                  <a:txBody>
                    <a:bodyPr/>
                    <a:lstStyle/>
                    <a:p>
                      <a:pPr algn="ctr"/>
                      <a:r>
                        <a:rPr lang="en-CA" sz="12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507863"/>
                  </a:ext>
                </a:extLst>
              </a:tr>
              <a:tr h="335784">
                <a:tc>
                  <a:txBody>
                    <a:bodyPr/>
                    <a:lstStyle/>
                    <a:p>
                      <a:pPr algn="ctr"/>
                      <a:r>
                        <a:rPr lang="en-CA" sz="1200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dirty="0"/>
                        <a:t>Ridley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Anthropology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567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202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071"/>
    </mc:Choice>
    <mc:Fallback xmlns="">
      <p:transition spd="slow" advTm="20107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10AF8-A7B4-4F32-AF22-3AD080D87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latin typeface="+mn-lt"/>
              </a:rPr>
              <a:t>Different Types of Indexes: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5E2D7-C596-45E3-91FD-6381AB60A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Clustered Index: Primary index of the table and defines how the records are stored on disk</a:t>
            </a:r>
          </a:p>
          <a:p>
            <a:pPr indent="0">
              <a:lnSpc>
                <a:spcPct val="107000"/>
              </a:lnSpc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e.g. primary key is </a:t>
            </a:r>
            <a:r>
              <a:rPr lang="en-CA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item_id</a:t>
            </a: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Non-clustered Index: contains key values that point to the clustered index position of a record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e.g. name value is </a:t>
            </a:r>
            <a:r>
              <a:rPr lang="en-CA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item_name</a:t>
            </a: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; create non-clustered index on the </a:t>
            </a:r>
            <a:r>
              <a:rPr lang="en-CA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item_name</a:t>
            </a:r>
            <a:endParaRPr lang="en-CA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CREATE INDEX </a:t>
            </a:r>
            <a:r>
              <a:rPr lang="en-CA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idx_menu</a:t>
            </a: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ON menu(</a:t>
            </a:r>
            <a:r>
              <a:rPr lang="en-CA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item_name</a:t>
            </a: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USING tree;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Search for an item on the menu named “latte”: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select * from menu where </a:t>
            </a:r>
            <a:r>
              <a:rPr lang="en-CA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item_name</a:t>
            </a:r>
            <a: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= “latte”;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FA1C211-06D1-4542-84B4-210E200FBD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22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361"/>
    </mc:Choice>
    <mc:Fallback xmlns="">
      <p:transition spd="slow" advTm="883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61155-C4AA-4F8E-9443-32223224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latin typeface="+mn-lt"/>
              </a:rPr>
              <a:t>Different Types of Indexes: (cont’d.…)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FA7E0-DA7D-49B1-B8BE-503741B5B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CA" sz="18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Row-stored index: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Clustered index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CA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Non-clustered index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CA" sz="18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Column-stored index: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An in-memory </a:t>
            </a:r>
            <a:r>
              <a:rPr lang="en-CA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columnstore</a:t>
            </a:r>
            <a:r>
              <a:rPr lang="en-CA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index stores and manages data by using column-based data storage and column-based query processing;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CA" sz="1400" dirty="0">
                <a:solidFill>
                  <a:srgbClr val="171717"/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Work well for data warehousing workloads that primarily perform bulk loads and read-only queries</a:t>
            </a:r>
            <a:endParaRPr lang="en-CA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50986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FBF68-4ACB-447C-977D-64776F334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latin typeface="+mn-lt"/>
              </a:rPr>
              <a:t>Different Types of Indexes: (cont’d.…)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A6F77-AC21-4CDD-A770-75383EA4A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8076" y="1292165"/>
            <a:ext cx="8172449" cy="2394010"/>
          </a:xfrm>
        </p:spPr>
        <p:txBody>
          <a:bodyPr>
            <a:noAutofit/>
          </a:bodyPr>
          <a:lstStyle/>
          <a:p>
            <a:pPr lvl="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B-tree: most common type of index; used for equality and range queries; clustered index</a:t>
            </a:r>
          </a:p>
          <a:p>
            <a:pPr lvl="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Hash: used for equality; hash function for mapping arbitrary length data to a fixed-size string (f(x)=y)</a:t>
            </a:r>
          </a:p>
          <a:p>
            <a:pPr lvl="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Bitmap: used for inclusion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Specialized indexes, for geo-spatial or user-defined indexing strategies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CA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CA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Example: Hash index</a:t>
            </a:r>
            <a:endParaRPr lang="en-CA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D968032-3C10-44EA-A23E-C1DC83080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94726"/>
              </p:ext>
            </p:extLst>
          </p:nvPr>
        </p:nvGraphicFramePr>
        <p:xfrm>
          <a:off x="4663239" y="4667745"/>
          <a:ext cx="5267158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579">
                  <a:extLst>
                    <a:ext uri="{9D8B030D-6E8A-4147-A177-3AD203B41FA5}">
                      <a16:colId xmlns:a16="http://schemas.microsoft.com/office/drawing/2014/main" val="1549428279"/>
                    </a:ext>
                  </a:extLst>
                </a:gridCol>
                <a:gridCol w="2633579">
                  <a:extLst>
                    <a:ext uri="{9D8B030D-6E8A-4147-A177-3AD203B41FA5}">
                      <a16:colId xmlns:a16="http://schemas.microsoft.com/office/drawing/2014/main" val="1361672387"/>
                    </a:ext>
                  </a:extLst>
                </a:gridCol>
              </a:tblGrid>
              <a:tr h="217883">
                <a:tc>
                  <a:txBody>
                    <a:bodyPr/>
                    <a:lstStyle/>
                    <a:p>
                      <a:pPr algn="ctr"/>
                      <a:r>
                        <a:rPr lang="en-CA" sz="1200" dirty="0"/>
                        <a:t>String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dirty="0"/>
                        <a:t>Hash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513254"/>
                  </a:ext>
                </a:extLst>
              </a:tr>
              <a:tr h="217883">
                <a:tc>
                  <a:txBody>
                    <a:bodyPr/>
                    <a:lstStyle/>
                    <a:p>
                      <a:r>
                        <a:rPr lang="en-CA" dirty="0"/>
                        <a:t>Latte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06e0915hc623d01bc2cu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66507"/>
                  </a:ext>
                </a:extLst>
              </a:tr>
              <a:tr h="217883">
                <a:tc>
                  <a:txBody>
                    <a:bodyPr/>
                    <a:lstStyle/>
                    <a:p>
                      <a:r>
                        <a:rPr lang="en-CA" dirty="0"/>
                        <a:t>Cappuccino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05f1715kd732e02cf3dw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940183"/>
                  </a:ext>
                </a:extLst>
              </a:tr>
              <a:tr h="217883">
                <a:tc>
                  <a:txBody>
                    <a:bodyPr/>
                    <a:lstStyle/>
                    <a:p>
                      <a:r>
                        <a:rPr lang="en-CA" dirty="0"/>
                        <a:t>Espresso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02g2363le321g05dh5eo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949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456328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4423</TotalTime>
  <Words>789</Words>
  <Application>Microsoft Office PowerPoint</Application>
  <PresentationFormat>Widescreen</PresentationFormat>
  <Paragraphs>118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Corbel</vt:lpstr>
      <vt:lpstr>Segoe UI</vt:lpstr>
      <vt:lpstr>Symbol</vt:lpstr>
      <vt:lpstr>Wingdings</vt:lpstr>
      <vt:lpstr>Wingdings 2</vt:lpstr>
      <vt:lpstr>Frame</vt:lpstr>
      <vt:lpstr>SQL Interview Questions 1st Edition</vt:lpstr>
      <vt:lpstr>1. What are data types in SQL?</vt:lpstr>
      <vt:lpstr>1. What are data types in SQL? (cont’d…)</vt:lpstr>
      <vt:lpstr>2. What is the difference between SQL and NoSQL?</vt:lpstr>
      <vt:lpstr>2. What is the difference between SQL and NoSQL? (Cont’d…)</vt:lpstr>
      <vt:lpstr>3. What is RDBMS?</vt:lpstr>
      <vt:lpstr>4. What are database languages?</vt:lpstr>
      <vt:lpstr>5. How to standardize a relational-based data structure?</vt:lpstr>
      <vt:lpstr>6. What is an index? What are types of indexes?</vt:lpstr>
      <vt:lpstr>Different Types of Indexes:</vt:lpstr>
      <vt:lpstr>Different Types of Indexes: (cont’d.…)</vt:lpstr>
      <vt:lpstr>Different Types of Indexes: (cont’d.…)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SQL Training Course</dc:title>
  <dc:creator>Summer Jiang</dc:creator>
  <cp:lastModifiedBy>Summer Jiang</cp:lastModifiedBy>
  <cp:revision>6</cp:revision>
  <dcterms:created xsi:type="dcterms:W3CDTF">2022-04-30T17:21:25Z</dcterms:created>
  <dcterms:modified xsi:type="dcterms:W3CDTF">2022-06-25T17:09:57Z</dcterms:modified>
</cp:coreProperties>
</file>